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Barlow Medium"/>
      <p:regular r:id="rId18"/>
    </p:embeddedFont>
    <p:embeddedFont>
      <p:font typeface="Barlow Medium"/>
      <p:regular r:id="rId19"/>
    </p:embeddedFont>
    <p:embeddedFont>
      <p:font typeface="Barlow Medium"/>
      <p:regular r:id="rId20"/>
    </p:embeddedFont>
    <p:embeddedFont>
      <p:font typeface="Barlow Medium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5453"/>
            <a:ext cx="7415927" cy="2057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BovinTrade: Sistema de E-commerce para Comercialização de Gado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19313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Projeto de Engenharia de Software III, conectando fazendas a frigoríficos com agilidade e segurança.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260890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Alunos: Adrian Felipe Souza da Silva, Elisandra Carol da Silva, Fabio Ribeiro Barbosa, Maria Clara Soares Bertolo, Mariana Pereira Gonçalves, Thaissa Rodrigues Martins.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7236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Disciplina: Engenharia de Software III. 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6396395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Professora: Carolinne Roque e Faria. 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706909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Data: 17/06/2025.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32071"/>
            <a:ext cx="120515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Estrutura Orientada a Objetos (POO) do BovinTrade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511623"/>
            <a:ext cx="2150269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765578" y="2984421"/>
            <a:ext cx="347186" cy="433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3261122" y="27584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Herança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3261122" y="3249454"/>
            <a:ext cx="512647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Usuário → Fazenda, Frigorífico, Transportadora.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876080"/>
            <a:ext cx="10505361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4014668"/>
            <a:ext cx="4300657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0712" y="4487466"/>
            <a:ext cx="347186" cy="43398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411510" y="426148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Modularidade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11510" y="4752499"/>
            <a:ext cx="465105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Compra, Pagamento, Transporte, Avaliação.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5288042" y="5379125"/>
            <a:ext cx="8354973" cy="15240"/>
          </a:xfrm>
          <a:prstGeom prst="roundRect">
            <a:avLst>
              <a:gd name="adj" fmla="val 680400"/>
            </a:avLst>
          </a:prstGeom>
          <a:solidFill>
            <a:srgbClr val="922022"/>
          </a:solidFill>
          <a:ln/>
        </p:spPr>
      </p:sp>
      <p:sp>
        <p:nvSpPr>
          <p:cNvPr id="13" name="Shape 10"/>
          <p:cNvSpPr/>
          <p:nvPr/>
        </p:nvSpPr>
        <p:spPr>
          <a:xfrm>
            <a:off x="864037" y="5517713"/>
            <a:ext cx="6451163" cy="1379696"/>
          </a:xfrm>
          <a:prstGeom prst="roundRect">
            <a:avLst>
              <a:gd name="adj" fmla="val 7516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966" y="5990511"/>
            <a:ext cx="347186" cy="433983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562017" y="5764530"/>
            <a:ext cx="191012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Banco de Dados</a:t>
            </a:r>
            <a:endParaRPr lang="en-US" sz="2150" dirty="0"/>
          </a:p>
        </p:txBody>
      </p:sp>
      <p:sp>
        <p:nvSpPr>
          <p:cNvPr id="16" name="Text 12"/>
          <p:cNvSpPr/>
          <p:nvPr/>
        </p:nvSpPr>
        <p:spPr>
          <a:xfrm>
            <a:off x="7562017" y="6255544"/>
            <a:ext cx="191012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MySQL.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3226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3" name="Text 1"/>
          <p:cNvSpPr/>
          <p:nvPr/>
        </p:nvSpPr>
        <p:spPr>
          <a:xfrm>
            <a:off x="4572000" y="257413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DÚVIDAS?</a:t>
            </a:r>
            <a:endParaRPr lang="en-US" sz="4300" dirty="0"/>
          </a:p>
        </p:txBody>
      </p:sp>
      <p:sp>
        <p:nvSpPr>
          <p:cNvPr id="4" name="Text 2"/>
          <p:cNvSpPr/>
          <p:nvPr/>
        </p:nvSpPr>
        <p:spPr>
          <a:xfrm>
            <a:off x="864037" y="363021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30291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4572000" y="5068252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OBRIGADO!</a:t>
            </a:r>
            <a:endParaRPr lang="en-US" sz="4300" dirty="0"/>
          </a:p>
        </p:txBody>
      </p:sp>
      <p:sp>
        <p:nvSpPr>
          <p:cNvPr id="7" name="Text 5"/>
          <p:cNvSpPr/>
          <p:nvPr/>
        </p:nvSpPr>
        <p:spPr>
          <a:xfrm>
            <a:off x="864037" y="612433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6386" y="661035"/>
            <a:ext cx="7464028" cy="1333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BovinTrade: Modernizando o Mercado Pecuário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326386" y="235398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6340" y="2423934"/>
            <a:ext cx="319921" cy="39993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06245" y="243637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Mercado Pecuário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106245" y="291369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Depende de métodos tradicionais.</a:t>
            </a:r>
            <a:endParaRPr lang="en-US" sz="1850" dirty="0"/>
          </a:p>
        </p:txBody>
      </p:sp>
      <p:sp>
        <p:nvSpPr>
          <p:cNvPr id="8" name="Shape 4"/>
          <p:cNvSpPr/>
          <p:nvPr/>
        </p:nvSpPr>
        <p:spPr>
          <a:xfrm>
            <a:off x="6326386" y="377761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40" y="3847564"/>
            <a:ext cx="319921" cy="39993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06245" y="3860006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BovinTrade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7106245" y="433732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Negociação moderna, transparente e rápida.</a:t>
            </a:r>
            <a:endParaRPr lang="en-US" sz="1850" dirty="0"/>
          </a:p>
        </p:txBody>
      </p:sp>
      <p:sp>
        <p:nvSpPr>
          <p:cNvPr id="12" name="Shape 7"/>
          <p:cNvSpPr/>
          <p:nvPr/>
        </p:nvSpPr>
        <p:spPr>
          <a:xfrm>
            <a:off x="6326386" y="5201245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40" y="5271195"/>
            <a:ext cx="319921" cy="39993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06245" y="528363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Dados Padronizados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7106245" y="576095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Peso, raça, idade e preço de gado.</a:t>
            </a:r>
            <a:endParaRPr lang="en-US" sz="1850" dirty="0"/>
          </a:p>
        </p:txBody>
      </p:sp>
      <p:sp>
        <p:nvSpPr>
          <p:cNvPr id="16" name="Shape 10"/>
          <p:cNvSpPr/>
          <p:nvPr/>
        </p:nvSpPr>
        <p:spPr>
          <a:xfrm>
            <a:off x="6326386" y="6624876"/>
            <a:ext cx="539948" cy="539948"/>
          </a:xfrm>
          <a:prstGeom prst="roundRect">
            <a:avLst>
              <a:gd name="adj" fmla="val 18668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340" y="6694825"/>
            <a:ext cx="319921" cy="39993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06245" y="6707267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Otimização Logística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7106245" y="7184588"/>
            <a:ext cx="6684169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Redução de desperdícios.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205752"/>
            <a:ext cx="904160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Objetivo e Justificativa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Objetivo Central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0983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Digitalizar comércio de gado.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5797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Agilidade e controle.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Rastreabilidade aprimorada.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0865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Justificativa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7623929" y="409836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Processo atual: lento e caro.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57973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Pouca confiabilidade.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061109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BovinTrade: elimina intermediários.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55424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Melhora comunicação.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98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9986" y="3661529"/>
            <a:ext cx="8854678" cy="666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Metodologia e Ciclo de Vida do Projeto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986" y="4687967"/>
            <a:ext cx="1199912" cy="14399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9809" y="4927878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POO com Java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2279809" y="5405199"/>
            <a:ext cx="11510605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Classes: Fazenda, Frigorifico, Lote, Transporte.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86" y="6127909"/>
            <a:ext cx="1199912" cy="143994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79809" y="6367820"/>
            <a:ext cx="2666643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Ciclo Cascata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2279809" y="6845141"/>
            <a:ext cx="11510605" cy="383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Etapas sequenciais: requisitos, design, código, testes.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7452" y="446246"/>
            <a:ext cx="6195893" cy="450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Etapas do Desenvolvimento BovinTrade</a:t>
            </a:r>
            <a:endParaRPr lang="en-US" sz="2800" dirty="0"/>
          </a:p>
        </p:txBody>
      </p:sp>
      <p:sp>
        <p:nvSpPr>
          <p:cNvPr id="3" name="Shape 1"/>
          <p:cNvSpPr/>
          <p:nvPr/>
        </p:nvSpPr>
        <p:spPr>
          <a:xfrm>
            <a:off x="7303770" y="1220748"/>
            <a:ext cx="22860" cy="5679043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4" name="Shape 2"/>
          <p:cNvSpPr/>
          <p:nvPr/>
        </p:nvSpPr>
        <p:spPr>
          <a:xfrm>
            <a:off x="6669345" y="1391602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5" name="Shape 3"/>
          <p:cNvSpPr/>
          <p:nvPr/>
        </p:nvSpPr>
        <p:spPr>
          <a:xfrm>
            <a:off x="7132856" y="1220748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7207091" y="1267956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1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264581" y="1276469"/>
            <a:ext cx="224004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Levantamento de Requisitos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74684" y="2364224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9" name="Shape 7"/>
          <p:cNvSpPr/>
          <p:nvPr/>
        </p:nvSpPr>
        <p:spPr>
          <a:xfrm>
            <a:off x="7132856" y="2193369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207091" y="2240578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2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125778" y="2249091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Projeto e Design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6669345" y="3202662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13" name="Shape 11"/>
          <p:cNvSpPr/>
          <p:nvPr/>
        </p:nvSpPr>
        <p:spPr>
          <a:xfrm>
            <a:off x="7132856" y="3031808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7207091" y="3079016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3</a:t>
            </a:r>
            <a:endParaRPr lang="en-US" sz="1700" dirty="0"/>
          </a:p>
        </p:txBody>
      </p:sp>
      <p:sp>
        <p:nvSpPr>
          <p:cNvPr id="15" name="Text 13"/>
          <p:cNvSpPr/>
          <p:nvPr/>
        </p:nvSpPr>
        <p:spPr>
          <a:xfrm>
            <a:off x="4400431" y="3087529"/>
            <a:ext cx="2104192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Implementação (Java POO)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474684" y="4041100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17" name="Shape 15"/>
          <p:cNvSpPr/>
          <p:nvPr/>
        </p:nvSpPr>
        <p:spPr>
          <a:xfrm>
            <a:off x="7132856" y="3870246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07091" y="3917454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4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8125778" y="3925967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Testes e Validação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669345" y="4879538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21" name="Shape 19"/>
          <p:cNvSpPr/>
          <p:nvPr/>
        </p:nvSpPr>
        <p:spPr>
          <a:xfrm>
            <a:off x="7132856" y="4708684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2" name="Text 20"/>
          <p:cNvSpPr/>
          <p:nvPr/>
        </p:nvSpPr>
        <p:spPr>
          <a:xfrm>
            <a:off x="7207091" y="4755892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5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4703207" y="4764405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Implantação</a:t>
            </a:r>
            <a:endParaRPr lang="en-US" sz="1400" dirty="0"/>
          </a:p>
        </p:txBody>
      </p:sp>
      <p:sp>
        <p:nvSpPr>
          <p:cNvPr id="24" name="Shape 22"/>
          <p:cNvSpPr/>
          <p:nvPr/>
        </p:nvSpPr>
        <p:spPr>
          <a:xfrm>
            <a:off x="7474684" y="5717977"/>
            <a:ext cx="486370" cy="22860"/>
          </a:xfrm>
          <a:prstGeom prst="roundRect">
            <a:avLst>
              <a:gd name="adj" fmla="val 297882"/>
            </a:avLst>
          </a:prstGeom>
          <a:solidFill>
            <a:srgbClr val="922022"/>
          </a:solidFill>
          <a:ln/>
        </p:spPr>
      </p:sp>
      <p:sp>
        <p:nvSpPr>
          <p:cNvPr id="25" name="Shape 23"/>
          <p:cNvSpPr/>
          <p:nvPr/>
        </p:nvSpPr>
        <p:spPr>
          <a:xfrm>
            <a:off x="7132856" y="5547122"/>
            <a:ext cx="364688" cy="364688"/>
          </a:xfrm>
          <a:prstGeom prst="roundRect">
            <a:avLst>
              <a:gd name="adj" fmla="val 18672"/>
            </a:avLst>
          </a:prstGeom>
          <a:solidFill>
            <a:srgbClr val="790709"/>
          </a:solidFill>
          <a:ln w="7620">
            <a:solidFill>
              <a:srgbClr val="922022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207091" y="5594330"/>
            <a:ext cx="216098" cy="270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6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8125778" y="5602843"/>
            <a:ext cx="1801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Suporte e Melhorias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567452" y="7082076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Backend: Java, MySQL (XAMPP, DBeaver). </a:t>
            </a:r>
            <a:endParaRPr lang="en-US" sz="1250" dirty="0"/>
          </a:p>
        </p:txBody>
      </p:sp>
      <p:sp>
        <p:nvSpPr>
          <p:cNvPr id="29" name="Text 27"/>
          <p:cNvSpPr/>
          <p:nvPr/>
        </p:nvSpPr>
        <p:spPr>
          <a:xfrm>
            <a:off x="567452" y="7523798"/>
            <a:ext cx="13495496" cy="259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Frontend: HTML, CSS, JavaScript.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776174"/>
            <a:ext cx="706707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Equipe do Projeto BovinTrade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955727"/>
            <a:ext cx="617220" cy="61722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Gerente de Projeto</a:t>
            </a:r>
            <a:endParaRPr lang="en-US" sz="2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711" y="2955727"/>
            <a:ext cx="617220" cy="61722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66711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Analista de Requisitos</a:t>
            </a:r>
            <a:endParaRPr lang="en-US" sz="21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9505" y="2955727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69505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 Backend</a:t>
            </a:r>
            <a:endParaRPr lang="en-US" sz="21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2180" y="2955727"/>
            <a:ext cx="617220" cy="6172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772180" y="388155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Dev Frontend</a:t>
            </a:r>
            <a:endParaRPr lang="en-US" sz="21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037" y="4841677"/>
            <a:ext cx="617220" cy="61722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64037" y="57675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Designer UI/UX</a:t>
            </a:r>
            <a:endParaRPr lang="en-US" sz="2150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6711" y="4841677"/>
            <a:ext cx="617220" cy="617220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166711" y="576750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QA (Testes)</a:t>
            </a:r>
            <a:endParaRPr lang="en-US" sz="2150" dirty="0"/>
          </a:p>
        </p:txBody>
      </p:sp>
      <p:pic>
        <p:nvPicPr>
          <p:cNvPr id="1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9505" y="4841677"/>
            <a:ext cx="617220" cy="617220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69505" y="5767507"/>
            <a:ext cx="299406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Especialista em LGPD e Segurança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90374"/>
            <a:ext cx="1012626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Funcionalidades Essenciais do BovinTrade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46459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126093" y="24085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Cadastros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126093" y="2899529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Fazendas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1126093" y="3380899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Frigoríficos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126093" y="3862268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Transportadoras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8549" y="2146459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700605" y="240851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Comércio de Lotes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7700605" y="289952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Filtros (peso, raça)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700605" y="3380899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 e venda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64037" y="4766191"/>
            <a:ext cx="6327696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126093" y="502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Pagamentos Flexíveis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126093" y="551926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Pix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1126093" y="600063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Cartão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1126093" y="6482001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Transferência</a:t>
            </a:r>
            <a:endParaRPr lang="en-US" sz="1900" dirty="0"/>
          </a:p>
        </p:txBody>
      </p:sp>
      <p:sp>
        <p:nvSpPr>
          <p:cNvPr id="17" name="Shape 15"/>
          <p:cNvSpPr/>
          <p:nvPr/>
        </p:nvSpPr>
        <p:spPr>
          <a:xfrm>
            <a:off x="7438549" y="4766191"/>
            <a:ext cx="6327815" cy="2372916"/>
          </a:xfrm>
          <a:prstGeom prst="roundRect">
            <a:avLst>
              <a:gd name="adj" fmla="val 4370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700605" y="5028248"/>
            <a:ext cx="3561278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Logística e Acompanhamento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700605" y="551926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Agendamento de transporte</a:t>
            </a:r>
            <a:endParaRPr lang="en-US" sz="1900" dirty="0"/>
          </a:p>
        </p:txBody>
      </p:sp>
      <p:sp>
        <p:nvSpPr>
          <p:cNvPr id="20" name="Text 18"/>
          <p:cNvSpPr/>
          <p:nvPr/>
        </p:nvSpPr>
        <p:spPr>
          <a:xfrm>
            <a:off x="7700605" y="6000631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Rastreamento via QR Code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30712"/>
            <a:ext cx="924246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Ecossistema e Usuários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27035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Fazenda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194566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Vendedora de gado.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94" y="3019663"/>
            <a:ext cx="369332" cy="46172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270355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Frigorífico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194566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Comprador de gado.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055" y="3019663"/>
            <a:ext cx="369332" cy="4617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1465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Transportadora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563760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Entrega de bois.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8055" y="5254823"/>
            <a:ext cx="369332" cy="46172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1465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Administrador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5637609"/>
            <a:ext cx="382297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Gerencia o sistema.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110264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894" y="5254823"/>
            <a:ext cx="369332" cy="461724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864037" y="690372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Sistema intermedia fazendas e frigoríficos, conecta transportadoras e permite avaliações.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869400"/>
            <a:ext cx="9786104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e Casos de Uso do BovinTrade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17230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Funcionais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76201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Cadastros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433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Compras e pagamentos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7247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Logística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20612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Avaliações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23929" y="3172301"/>
            <a:ext cx="321778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Requisitos Não-Funcionais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7623929" y="376201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Segurança (LGPD)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424338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Desempenho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623929" y="472475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Usabilidade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206127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Escalabilidade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64037" y="5965150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Casos de uso modelados com UML (classe, sequência, atividade).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2025-06-16T00:25:22Z</dcterms:created>
  <dcterms:modified xsi:type="dcterms:W3CDTF">2025-06-16T00:25:22Z</dcterms:modified>
</cp:coreProperties>
</file>